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280" r:id="rId4"/>
    <p:sldId id="281" r:id="rId5"/>
    <p:sldId id="260" r:id="rId6"/>
    <p:sldId id="262" r:id="rId7"/>
    <p:sldId id="267" r:id="rId8"/>
    <p:sldId id="268" r:id="rId9"/>
    <p:sldId id="269" r:id="rId10"/>
    <p:sldId id="272" r:id="rId11"/>
    <p:sldId id="279" r:id="rId12"/>
    <p:sldId id="274" r:id="rId13"/>
    <p:sldId id="282" r:id="rId14"/>
    <p:sldId id="283" r:id="rId15"/>
    <p:sldId id="284" r:id="rId16"/>
    <p:sldId id="286" r:id="rId17"/>
    <p:sldId id="276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60"/>
    <p:restoredTop sz="50091"/>
  </p:normalViewPr>
  <p:slideViewPr>
    <p:cSldViewPr>
      <p:cViewPr varScale="1">
        <p:scale>
          <a:sx n="43" d="100"/>
          <a:sy n="43" d="100"/>
        </p:scale>
        <p:origin x="92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72313-1147-6C41-A915-21977C419097}" type="datetimeFigureOut">
              <a:rPr lang="en-US" smtClean="0"/>
              <a:t>8/28/17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AD6FE-495D-6741-AAD6-FE20BC6C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47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Income effect</a:t>
            </a:r>
          </a:p>
          <a:p>
            <a:r>
              <a:rPr lang="en-US" dirty="0" smtClean="0"/>
              <a:t>Substitution effect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AD6FE-495D-6741-AAD6-FE20BC6CC8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baseline="0" dirty="0" smtClean="0"/>
              <a:t>Income effect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Substitution effect</a:t>
            </a:r>
            <a:endParaRPr lang="en-US" dirty="0" smtClean="0"/>
          </a:p>
          <a:p>
            <a:pPr marL="228600" indent="-228600">
              <a:buAutoNum type="arabicParenR"/>
            </a:pPr>
            <a:endParaRPr lang="en-US" dirty="0" smtClean="0"/>
          </a:p>
          <a:p>
            <a:pPr marL="228600" indent="-228600">
              <a:buAutoNum type="arabicParenR"/>
            </a:pPr>
            <a:r>
              <a:rPr lang="en-US" dirty="0" smtClean="0"/>
              <a:t>Consumer</a:t>
            </a:r>
            <a:r>
              <a:rPr lang="en-US" baseline="0" dirty="0" smtClean="0"/>
              <a:t> Income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Consumer tastes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Compliments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Substitutes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Change in expectations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Change </a:t>
            </a:r>
            <a:r>
              <a:rPr lang="en-US" baseline="0" smtClean="0"/>
              <a:t>in consumers </a:t>
            </a:r>
            <a:endParaRPr lang="en-US" baseline="0" dirty="0" smtClean="0"/>
          </a:p>
          <a:p>
            <a:pPr marL="228600" indent="-228600">
              <a:buAutoNum type="arabicParenR"/>
            </a:pPr>
            <a:endParaRPr lang="en-US" baseline="0" dirty="0" smtClean="0"/>
          </a:p>
          <a:p>
            <a:pPr marL="228600" indent="-228600">
              <a:buAutoNum type="arabicParenR"/>
            </a:pPr>
            <a:endParaRPr lang="en-US" baseline="0" dirty="0" smtClean="0"/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AD6FE-495D-6741-AAD6-FE20BC6CC8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59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5CA74B2-43F2-49D8-B562-6FA11E749C15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87CD5DD-7711-47AE-BF91-D4164611C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74B2-43F2-49D8-B562-6FA11E749C15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D5DD-7711-47AE-BF91-D4164611C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74B2-43F2-49D8-B562-6FA11E749C15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D5DD-7711-47AE-BF91-D4164611C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CA74B2-43F2-49D8-B562-6FA11E749C15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87CD5DD-7711-47AE-BF91-D4164611C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5CA74B2-43F2-49D8-B562-6FA11E749C15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87CD5DD-7711-47AE-BF91-D4164611C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74B2-43F2-49D8-B562-6FA11E749C15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D5DD-7711-47AE-BF91-D4164611C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74B2-43F2-49D8-B562-6FA11E749C15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D5DD-7711-47AE-BF91-D4164611C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CA74B2-43F2-49D8-B562-6FA11E749C15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CD5DD-7711-47AE-BF91-D4164611C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74B2-43F2-49D8-B562-6FA11E749C15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D5DD-7711-47AE-BF91-D4164611C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CA74B2-43F2-49D8-B562-6FA11E749C15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87CD5DD-7711-47AE-BF91-D4164611C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CA74B2-43F2-49D8-B562-6FA11E749C15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CD5DD-7711-47AE-BF91-D4164611C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5CA74B2-43F2-49D8-B562-6FA11E749C15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87CD5DD-7711-47AE-BF91-D4164611C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4 - Demand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446" y="0"/>
            <a:ext cx="4476554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38200"/>
          </a:xfrm>
        </p:spPr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5344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5)  Change in expectations- expectations of a product in the future</a:t>
            </a:r>
          </a:p>
          <a:p>
            <a:pPr lvl="1"/>
            <a:r>
              <a:rPr lang="en-US" dirty="0" err="1" smtClean="0"/>
              <a:t>Iphone</a:t>
            </a:r>
            <a:endParaRPr lang="en-US" dirty="0" smtClean="0"/>
          </a:p>
          <a:p>
            <a:pPr lvl="1"/>
            <a:r>
              <a:rPr lang="en-US" smtClean="0"/>
              <a:t>Car-buying time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6) Number of consumers- affects the </a:t>
            </a:r>
            <a:r>
              <a:rPr lang="en-US" i="1" dirty="0" smtClean="0"/>
              <a:t>market</a:t>
            </a:r>
            <a:r>
              <a:rPr lang="en-US" dirty="0" smtClean="0"/>
              <a:t> demand curve (the sum of all </a:t>
            </a:r>
            <a:r>
              <a:rPr lang="en-US" i="1" dirty="0" smtClean="0"/>
              <a:t>individual</a:t>
            </a:r>
            <a:r>
              <a:rPr lang="en-US" dirty="0" smtClean="0"/>
              <a:t> demand curves)</a:t>
            </a:r>
          </a:p>
          <a:p>
            <a:pPr marL="822960" lvl="1" indent="-457200"/>
            <a:r>
              <a:rPr lang="en-US" dirty="0" smtClean="0"/>
              <a:t>The more consumers the greater demand (in general)</a:t>
            </a:r>
          </a:p>
          <a:p>
            <a:pPr marL="822960" lvl="1" indent="-457200"/>
            <a:r>
              <a:rPr lang="en-US" dirty="0" smtClean="0"/>
              <a:t>The fewer consumers the less demanded (in general)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93962"/>
            <a:ext cx="2067859" cy="2764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996466"/>
            <a:ext cx="4572000" cy="2861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14400"/>
          </a:xfrm>
        </p:spPr>
        <p:txBody>
          <a:bodyPr/>
          <a:lstStyle/>
          <a:p>
            <a:r>
              <a:rPr lang="en-US" dirty="0" smtClean="0"/>
              <a:t>Warm Up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What is Diminishing Marginal Utility?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What is the relationship between price and quantity demanded?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What is Ceteris </a:t>
            </a:r>
            <a:r>
              <a:rPr lang="en-US" sz="2600" dirty="0" err="1" smtClean="0"/>
              <a:t>Paribis</a:t>
            </a:r>
            <a:r>
              <a:rPr lang="en-US" sz="26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What are two factors that would have movement ALONG the demand curve?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What are the (6) factors that SHIFT the demand curve?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sym typeface="Wingdings"/>
              </a:rPr>
              <a:t>Follow the demand schedule on the board and graph (label your graph ENTIRELY).</a:t>
            </a:r>
          </a:p>
          <a:p>
            <a:r>
              <a:rPr lang="en-US" sz="2600" dirty="0"/>
              <a:t>CEQ:  What is FEMA and what is their responsibility?  How many are expected to be permanently displaced by Hurricane Harvey</a:t>
            </a:r>
            <a:r>
              <a:rPr lang="en-US" sz="2600" dirty="0" smtClean="0"/>
              <a:t>?  What is the estimated </a:t>
            </a:r>
          </a:p>
          <a:p>
            <a:pPr marL="0" indent="0">
              <a:buNone/>
            </a:pPr>
            <a:r>
              <a:rPr lang="en-US" sz="2600" dirty="0" smtClean="0"/>
              <a:t>economic cost of Hurricane Harvey?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762000"/>
          </a:xfrm>
        </p:spPr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4582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Elasticity – A measure of responsiveness that tells us how a dependent variable such as quantity responds to a change in an independent variable such as price</a:t>
            </a:r>
          </a:p>
          <a:p>
            <a:r>
              <a:rPr lang="en-US" dirty="0" smtClean="0"/>
              <a:t>Demand Elasticity – The extent to which a change in price causes a change in the quantity demanded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055877"/>
            <a:ext cx="4483100" cy="3802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382000" cy="4873752"/>
          </a:xfrm>
        </p:spPr>
        <p:txBody>
          <a:bodyPr/>
          <a:lstStyle/>
          <a:p>
            <a:r>
              <a:rPr lang="en-US" dirty="0" smtClean="0"/>
              <a:t>Elastic Demand – When a given change in price causes a relatively larger change in quantity demanded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857500"/>
            <a:ext cx="685800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534400" cy="4724400"/>
          </a:xfrm>
        </p:spPr>
        <p:txBody>
          <a:bodyPr/>
          <a:lstStyle/>
          <a:p>
            <a:r>
              <a:rPr lang="en-US" dirty="0" smtClean="0"/>
              <a:t>Inelastic Demand – A given change in price causes a relatively smaller change in the quantity demanded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71700"/>
            <a:ext cx="6248400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68362"/>
          </a:xfrm>
        </p:spPr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458200" cy="4953000"/>
          </a:xfrm>
        </p:spPr>
        <p:txBody>
          <a:bodyPr/>
          <a:lstStyle/>
          <a:p>
            <a:r>
              <a:rPr lang="en-US" dirty="0" smtClean="0"/>
              <a:t>Unit Elastic – a given change in price causes a proportional change in quantity demanded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73915"/>
            <a:ext cx="6629400" cy="5084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the economic definition of “Elasticity”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does “Inelastic” mean?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Would a “Want” most likely be elastic or inelastic?  How about a “Need”?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See the board and identify the “Elastic” line and the “Inelastic” line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does “Unit Elastic” mean?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the two factors that cause movement ALONG the demand curve?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the six factors that cause the demand curve to shift?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7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15962"/>
          </a:xfrm>
        </p:spPr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85800"/>
            <a:ext cx="7467600" cy="4873752"/>
          </a:xfrm>
        </p:spPr>
        <p:txBody>
          <a:bodyPr/>
          <a:lstStyle/>
          <a:p>
            <a:r>
              <a:rPr lang="en-US" dirty="0" smtClean="0"/>
              <a:t>Factors affecting Elasticity of demand</a:t>
            </a:r>
          </a:p>
          <a:p>
            <a:pPr lvl="1"/>
            <a:r>
              <a:rPr lang="en-US" dirty="0" smtClean="0"/>
              <a:t>Availability of substitutes</a:t>
            </a:r>
          </a:p>
          <a:p>
            <a:pPr lvl="1"/>
            <a:r>
              <a:rPr lang="en-US" dirty="0" smtClean="0"/>
              <a:t>Luxury vs. necessity</a:t>
            </a:r>
          </a:p>
          <a:p>
            <a:pPr lvl="1"/>
            <a:r>
              <a:rPr lang="en-US" dirty="0" smtClean="0"/>
              <a:t>Can the purchase be delayed</a:t>
            </a:r>
          </a:p>
          <a:p>
            <a:pPr lvl="1"/>
            <a:r>
              <a:rPr lang="en-US" dirty="0" smtClean="0"/>
              <a:t>Portion of income needed to purchase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055877"/>
            <a:ext cx="4483100" cy="3802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Content Created by DJ Cook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79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Demand – The desire, ability, and willingness to buy a product – can compete with others who have similar demands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769080"/>
            <a:ext cx="6019800" cy="408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382000" cy="4873752"/>
          </a:xfrm>
        </p:spPr>
        <p:txBody>
          <a:bodyPr/>
          <a:lstStyle/>
          <a:p>
            <a:r>
              <a:rPr lang="en-US" dirty="0" smtClean="0"/>
              <a:t>Demand Schedule – A listing that shows the various quantities demanded of a particular product at all prices that might prevail in the market at a given time – show example</a:t>
            </a:r>
          </a:p>
          <a:p>
            <a:r>
              <a:rPr lang="en-US" dirty="0" smtClean="0"/>
              <a:t>Demand Curve – A graph showing the quantity demanded at each and every price that might prevail in the market – show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855617"/>
            <a:ext cx="3914962" cy="3002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31838"/>
          </a:xfrm>
        </p:spPr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685800"/>
            <a:ext cx="8686800" cy="4873752"/>
          </a:xfrm>
        </p:spPr>
        <p:txBody>
          <a:bodyPr/>
          <a:lstStyle/>
          <a:p>
            <a:r>
              <a:rPr lang="en-US" dirty="0" smtClean="0"/>
              <a:t>Law of Demand – the quantity demanded of a good or service varies inversely with its price</a:t>
            </a:r>
          </a:p>
          <a:p>
            <a:pPr lvl="1"/>
            <a:r>
              <a:rPr lang="en-US" dirty="0" smtClean="0"/>
              <a:t>When price goes up, demand goes down</a:t>
            </a:r>
          </a:p>
          <a:p>
            <a:pPr lvl="1"/>
            <a:r>
              <a:rPr lang="en-US" dirty="0" smtClean="0"/>
              <a:t>When price goes down, demand goes up</a:t>
            </a:r>
          </a:p>
          <a:p>
            <a:pPr lvl="1"/>
            <a:r>
              <a:rPr lang="en-US" dirty="0" smtClean="0"/>
              <a:t>Ceteris </a:t>
            </a:r>
            <a:r>
              <a:rPr lang="en-US" dirty="0" err="1" smtClean="0"/>
              <a:t>Paribis</a:t>
            </a:r>
            <a:r>
              <a:rPr lang="en-US" dirty="0" smtClean="0"/>
              <a:t>- all things held constant or equal. “A Moment frozen in time.”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48000"/>
            <a:ext cx="37338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Marginal Utility – The extra usefulness or satisfaction a person gets from acquiring or using one more unit of a product</a:t>
            </a:r>
          </a:p>
          <a:p>
            <a:r>
              <a:rPr lang="en-US" dirty="0" smtClean="0"/>
              <a:t>Diminishing Marginal Utility – The extra satisfaction we get from using additional quantities of the product begins to diminish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940" y="3962400"/>
            <a:ext cx="4089127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all love in-n-out (to an extent)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Graph the Demand of In-N-Out</a:t>
            </a:r>
          </a:p>
          <a:p>
            <a:r>
              <a:rPr lang="en-US" dirty="0" smtClean="0"/>
              <a:t>You get the point…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800"/>
            <a:ext cx="3832412" cy="2554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0" y="3429000"/>
            <a:ext cx="4686300" cy="321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563562"/>
          </a:xfrm>
        </p:spPr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09600"/>
            <a:ext cx="8458200" cy="4953000"/>
          </a:xfrm>
        </p:spPr>
        <p:txBody>
          <a:bodyPr/>
          <a:lstStyle/>
          <a:p>
            <a:r>
              <a:rPr lang="en-US" dirty="0" smtClean="0"/>
              <a:t>Change in Quantity Demanded (</a:t>
            </a:r>
            <a:r>
              <a:rPr lang="en-US" dirty="0" err="1" smtClean="0"/>
              <a:t>Qd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There are two factors that affect quantity demanded: (graphical representation)</a:t>
            </a:r>
          </a:p>
          <a:p>
            <a:pPr lvl="1"/>
            <a:r>
              <a:rPr lang="en-US" dirty="0" smtClean="0"/>
              <a:t>a movement ALONG the demand curve</a:t>
            </a:r>
          </a:p>
          <a:p>
            <a:r>
              <a:rPr lang="en-US" dirty="0" smtClean="0"/>
              <a:t>1) The Income Effect- change in </a:t>
            </a:r>
            <a:r>
              <a:rPr lang="en-US" dirty="0" err="1" smtClean="0"/>
              <a:t>Qd</a:t>
            </a:r>
            <a:r>
              <a:rPr lang="en-US" dirty="0" smtClean="0"/>
              <a:t> because of a change in price that alters consumers’ real income</a:t>
            </a:r>
          </a:p>
          <a:p>
            <a:pPr lvl="1"/>
            <a:r>
              <a:rPr lang="en-US" dirty="0" smtClean="0"/>
              <a:t>Buy 6 albums at $15 = $90; price drops to $10/album = $60</a:t>
            </a:r>
          </a:p>
          <a:p>
            <a:pPr lvl="1"/>
            <a:r>
              <a:rPr lang="en-US" dirty="0" smtClean="0"/>
              <a:t>$30 “richer”</a:t>
            </a:r>
          </a:p>
          <a:p>
            <a:r>
              <a:rPr lang="en-US" dirty="0" smtClean="0"/>
              <a:t>2) The Substitution Effect- change in </a:t>
            </a:r>
            <a:r>
              <a:rPr lang="en-US" dirty="0" err="1" smtClean="0"/>
              <a:t>Qd</a:t>
            </a:r>
            <a:r>
              <a:rPr lang="en-US" dirty="0" smtClean="0"/>
              <a:t> because of a change in the relative price of a product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4267200"/>
            <a:ext cx="25908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38200"/>
          </a:xfrm>
        </p:spPr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467600" cy="4873752"/>
          </a:xfrm>
        </p:spPr>
        <p:txBody>
          <a:bodyPr/>
          <a:lstStyle/>
          <a:p>
            <a:r>
              <a:rPr lang="en-US" dirty="0" smtClean="0"/>
              <a:t>6 Factors affecting demand</a:t>
            </a:r>
          </a:p>
          <a:p>
            <a:pPr>
              <a:buNone/>
            </a:pPr>
            <a:r>
              <a:rPr lang="en-US" dirty="0" smtClean="0"/>
              <a:t>	1) Consumer income- a rise in income will result in a general increase in demand </a:t>
            </a:r>
          </a:p>
          <a:p>
            <a:pPr lvl="1"/>
            <a:r>
              <a:rPr lang="en-US" dirty="0" smtClean="0"/>
              <a:t>Demand curve will SHIFT outwards (to the right)</a:t>
            </a:r>
          </a:p>
          <a:p>
            <a:pPr lvl="1"/>
            <a:r>
              <a:rPr lang="en-US" dirty="0" smtClean="0"/>
              <a:t>A decrease in income will result in a general decrease in demand (to the left)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390900"/>
            <a:ext cx="4319992" cy="3239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762000"/>
            <a:ext cx="8458200" cy="48737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2) Consumer tastes</a:t>
            </a:r>
          </a:p>
          <a:p>
            <a:pPr lvl="1"/>
            <a:r>
              <a:rPr lang="en-US" dirty="0" smtClean="0"/>
              <a:t>Trends, new products, seasonal trends, popularity</a:t>
            </a:r>
          </a:p>
          <a:p>
            <a:pPr>
              <a:buNone/>
            </a:pPr>
            <a:r>
              <a:rPr lang="en-US" dirty="0" smtClean="0"/>
              <a:t>3) Substitutes-a change in price of related products can cause a change in demand</a:t>
            </a:r>
          </a:p>
          <a:p>
            <a:pPr lvl="1"/>
            <a:r>
              <a:rPr lang="en-US" dirty="0" smtClean="0"/>
              <a:t>Butter </a:t>
            </a:r>
            <a:r>
              <a:rPr lang="en-US" dirty="0" err="1" smtClean="0"/>
              <a:t>vs</a:t>
            </a:r>
            <a:r>
              <a:rPr lang="en-US" dirty="0" smtClean="0"/>
              <a:t> margarine</a:t>
            </a:r>
          </a:p>
          <a:p>
            <a:pPr>
              <a:buNone/>
            </a:pPr>
            <a:r>
              <a:rPr lang="en-US" dirty="0" smtClean="0"/>
              <a:t>4) Complements-the use of one increases the use of the other</a:t>
            </a:r>
          </a:p>
          <a:p>
            <a:pPr lvl="1"/>
            <a:r>
              <a:rPr lang="en-US" dirty="0" smtClean="0"/>
              <a:t>Computers and software</a:t>
            </a:r>
          </a:p>
          <a:p>
            <a:pPr lvl="1"/>
            <a:r>
              <a:rPr lang="en-US" dirty="0" smtClean="0"/>
              <a:t>A change in price will change demand for both in the same direction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730376"/>
            <a:ext cx="2127624" cy="2127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724400"/>
            <a:ext cx="2540000" cy="185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2438</TotalTime>
  <Words>751</Words>
  <Application>Microsoft Macintosh PowerPoint</Application>
  <PresentationFormat>On-screen Show (4:3)</PresentationFormat>
  <Paragraphs>92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Century Schoolbook</vt:lpstr>
      <vt:lpstr>Wingdings</vt:lpstr>
      <vt:lpstr>Wingdings 2</vt:lpstr>
      <vt:lpstr>Oriel</vt:lpstr>
      <vt:lpstr>Chapter 4 - Demand</vt:lpstr>
      <vt:lpstr>Chapter 4</vt:lpstr>
      <vt:lpstr>Chapter 4</vt:lpstr>
      <vt:lpstr>Chapter 4</vt:lpstr>
      <vt:lpstr>Chapter 4</vt:lpstr>
      <vt:lpstr>We all love in-n-out (to an extent)</vt:lpstr>
      <vt:lpstr>Chapter 4</vt:lpstr>
      <vt:lpstr>Chapter 4</vt:lpstr>
      <vt:lpstr>Chapter 4</vt:lpstr>
      <vt:lpstr>Chapter 4</vt:lpstr>
      <vt:lpstr>Warm Up #1</vt:lpstr>
      <vt:lpstr>Chapter 4</vt:lpstr>
      <vt:lpstr>Chapter 4</vt:lpstr>
      <vt:lpstr>Chapter 4</vt:lpstr>
      <vt:lpstr>Chapter 4</vt:lpstr>
      <vt:lpstr>Warm Up #7</vt:lpstr>
      <vt:lpstr>Chapter 4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</dc:title>
  <dc:creator> </dc:creator>
  <cp:lastModifiedBy>Microsoft Office User</cp:lastModifiedBy>
  <cp:revision>60</cp:revision>
  <dcterms:created xsi:type="dcterms:W3CDTF">2010-09-23T02:17:30Z</dcterms:created>
  <dcterms:modified xsi:type="dcterms:W3CDTF">2017-08-29T19:00:32Z</dcterms:modified>
</cp:coreProperties>
</file>